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8" r:id="rId3"/>
    <p:sldId id="272" r:id="rId4"/>
    <p:sldId id="277" r:id="rId5"/>
    <p:sldId id="258" r:id="rId6"/>
    <p:sldId id="268" r:id="rId7"/>
    <p:sldId id="269" r:id="rId8"/>
    <p:sldId id="259" r:id="rId9"/>
    <p:sldId id="276" r:id="rId10"/>
    <p:sldId id="270" r:id="rId11"/>
    <p:sldId id="271" r:id="rId12"/>
    <p:sldId id="275" r:id="rId13"/>
    <p:sldId id="262" r:id="rId14"/>
    <p:sldId id="263" r:id="rId15"/>
    <p:sldId id="264" r:id="rId16"/>
    <p:sldId id="265" r:id="rId17"/>
    <p:sldId id="274" r:id="rId18"/>
    <p:sldId id="267"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7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BEC56-EEBE-5F1A-F139-B8BF913849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C5337D-5A12-66A2-0C7F-CEAA894615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907A5C-DC5D-394D-DFA1-EAB9DD00A3FE}"/>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6439D913-2E8C-CC66-9353-C3D2E7C4A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6B5D5C-AEF9-F5D4-DF4D-98F01EE3A2C0}"/>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20466340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0EDA9-4287-F2E7-F398-CDC2F47647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24A92B-FFC7-7230-EF1A-5C1A474674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739BA1-83E4-4621-5D71-8BAF8AC0C586}"/>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E7606008-A8E6-0253-BCA4-09F06A99B7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38C5E8-D244-2D40-16E6-9F85E696A9F0}"/>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4129453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DF6183-9AFD-6FF3-0BE7-B964BEC1F8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2DE746-34AA-4274-B0E5-A5A5975BF6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C5E0E3-9E4B-05B0-D529-0C47A23F1CB9}"/>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0815ED02-5597-A026-B0CA-4C97055A1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F63A8E-86B2-801D-E03A-AED1B21358B9}"/>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2104465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183B5-E1BC-CDB2-69E1-FCD7124790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3DC62F-D5E1-DA21-9627-DCEB2B00E4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FDC34A-BDE0-9808-8F31-BDB23D475288}"/>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817C33F3-272D-BFF4-B889-236CA25960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E01778-A094-7A2F-D257-BA609DAAE97B}"/>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2685174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8D95F-F2DC-6434-F93E-25AC5671DC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93F8AB2-2B8A-0C06-E58F-6BA0E54FCE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D1372B-6ED3-CF20-AA60-F876C30A55B2}"/>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456ED736-1A0E-B329-F7D6-772E272ED6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4EE61-2F3E-00C5-5061-E1B1B4AD2EE9}"/>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1383700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A61BA-3851-7BB0-96C6-EEAFBF8870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1D4E07-17EA-6562-0924-C11DAE97D6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00F349-99D9-872D-9E5B-FB513C513FF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E42AB10-FA88-364C-5AB6-DB4021B94A0C}"/>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6" name="Footer Placeholder 5">
            <a:extLst>
              <a:ext uri="{FF2B5EF4-FFF2-40B4-BE49-F238E27FC236}">
                <a16:creationId xmlns:a16="http://schemas.microsoft.com/office/drawing/2014/main" id="{4AFFC4F9-D4B8-9F36-EC7C-5D4F6FFAB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F7CF4D-4EBC-F957-254D-A933865BCE1A}"/>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3266687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CC79D-BD89-4877-1718-1FDBAEEA2C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ACCE1C-9E7A-B553-DBE9-7B53266727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A9B265-E9AE-D26C-01BA-C627CBA80F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16FAD0-B078-ADBB-13AE-20D7A83B00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8E8E1A-4D64-0B6B-3871-23D605A999D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937E29-705B-4C02-FBB2-C19A32963085}"/>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8" name="Footer Placeholder 7">
            <a:extLst>
              <a:ext uri="{FF2B5EF4-FFF2-40B4-BE49-F238E27FC236}">
                <a16:creationId xmlns:a16="http://schemas.microsoft.com/office/drawing/2014/main" id="{D2DEC412-2847-6EBD-B563-21DE297B71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B5A83A-40E2-D165-3F13-F5941530CEA2}"/>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251690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49F78-CB24-F19A-4804-377F5834FC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B17E61-A257-E9E3-E937-068BF36D4EAE}"/>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4" name="Footer Placeholder 3">
            <a:extLst>
              <a:ext uri="{FF2B5EF4-FFF2-40B4-BE49-F238E27FC236}">
                <a16:creationId xmlns:a16="http://schemas.microsoft.com/office/drawing/2014/main" id="{A261E6AC-DCC1-D5BE-C00C-AFBD448F8A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672FBB-918E-522B-FE8A-1133CE1BAD13}"/>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3988450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61B3AC-2110-C2EB-4CC9-4B38EAFF2709}"/>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3" name="Footer Placeholder 2">
            <a:extLst>
              <a:ext uri="{FF2B5EF4-FFF2-40B4-BE49-F238E27FC236}">
                <a16:creationId xmlns:a16="http://schemas.microsoft.com/office/drawing/2014/main" id="{A1CEC5D8-76DA-00F3-C1D8-110E2E3BC6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D4AF44D-8FF1-1285-58BF-68AFEF9AD468}"/>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457127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3F7CD-139E-5430-3FB3-005F99145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A11F2D-7ACE-6A74-9791-12FE36F159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405F7D-ACEC-0E06-25F2-5D72CE1589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60227A-2EF4-2C5F-A9FB-69FD5737E0CB}"/>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6" name="Footer Placeholder 5">
            <a:extLst>
              <a:ext uri="{FF2B5EF4-FFF2-40B4-BE49-F238E27FC236}">
                <a16:creationId xmlns:a16="http://schemas.microsoft.com/office/drawing/2014/main" id="{8BFE05EF-C2EA-DD89-8180-B4F12B9365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18F609-13B6-6AEA-A214-C8FD540B65C5}"/>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2368873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33908-3A7D-AC2E-9A8C-6725320287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5EB481-2622-64AA-2D9F-5EC94B648F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72C54B-E2CD-7D66-8DC3-F364994C2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1C3EAD-80E4-A2E0-205C-F2D004A8974E}"/>
              </a:ext>
            </a:extLst>
          </p:cNvPr>
          <p:cNvSpPr>
            <a:spLocks noGrp="1"/>
          </p:cNvSpPr>
          <p:nvPr>
            <p:ph type="dt" sz="half" idx="10"/>
          </p:nvPr>
        </p:nvSpPr>
        <p:spPr/>
        <p:txBody>
          <a:bodyPr/>
          <a:lstStyle/>
          <a:p>
            <a:fld id="{B324BAD9-5E46-4F89-8DAA-A4E47EFA2C54}" type="datetimeFigureOut">
              <a:rPr lang="en-US" smtClean="0"/>
              <a:t>6/7/2025</a:t>
            </a:fld>
            <a:endParaRPr lang="en-US"/>
          </a:p>
        </p:txBody>
      </p:sp>
      <p:sp>
        <p:nvSpPr>
          <p:cNvPr id="6" name="Footer Placeholder 5">
            <a:extLst>
              <a:ext uri="{FF2B5EF4-FFF2-40B4-BE49-F238E27FC236}">
                <a16:creationId xmlns:a16="http://schemas.microsoft.com/office/drawing/2014/main" id="{A3C74B13-B5E7-8C98-5322-E9D314AA52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0F62B8-B107-2ED4-A446-7BF8009EB6C1}"/>
              </a:ext>
            </a:extLst>
          </p:cNvPr>
          <p:cNvSpPr>
            <a:spLocks noGrp="1"/>
          </p:cNvSpPr>
          <p:nvPr>
            <p:ph type="sldNum" sz="quarter" idx="12"/>
          </p:nvPr>
        </p:nvSpPr>
        <p:spPr/>
        <p:txBody>
          <a:bodyPr/>
          <a:lstStyle/>
          <a:p>
            <a:fld id="{3146CF5E-E7E2-48ED-BD35-7E89A28EFF5E}" type="slidenum">
              <a:rPr lang="en-US" smtClean="0"/>
              <a:t>‹#›</a:t>
            </a:fld>
            <a:endParaRPr lang="en-US"/>
          </a:p>
        </p:txBody>
      </p:sp>
    </p:spTree>
    <p:extLst>
      <p:ext uri="{BB962C8B-B14F-4D97-AF65-F5344CB8AC3E}">
        <p14:creationId xmlns:p14="http://schemas.microsoft.com/office/powerpoint/2010/main" val="1928535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6E8553-F400-0286-D3BC-95A0307A54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2DE12F-4666-F507-C557-8197DBDB6F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187E14-9D95-90B1-6AFC-FAAE999398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24BAD9-5E46-4F89-8DAA-A4E47EFA2C54}" type="datetimeFigureOut">
              <a:rPr lang="en-US" smtClean="0"/>
              <a:t>6/7/2025</a:t>
            </a:fld>
            <a:endParaRPr lang="en-US"/>
          </a:p>
        </p:txBody>
      </p:sp>
      <p:sp>
        <p:nvSpPr>
          <p:cNvPr id="5" name="Footer Placeholder 4">
            <a:extLst>
              <a:ext uri="{FF2B5EF4-FFF2-40B4-BE49-F238E27FC236}">
                <a16:creationId xmlns:a16="http://schemas.microsoft.com/office/drawing/2014/main" id="{87A52317-6075-FE84-1036-CC48635E44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95922D-F12B-EA9C-CDCD-5995A63687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46CF5E-E7E2-48ED-BD35-7E89A28EFF5E}" type="slidenum">
              <a:rPr lang="en-US" smtClean="0"/>
              <a:t>‹#›</a:t>
            </a:fld>
            <a:endParaRPr lang="en-US"/>
          </a:p>
        </p:txBody>
      </p:sp>
    </p:spTree>
    <p:extLst>
      <p:ext uri="{BB962C8B-B14F-4D97-AF65-F5344CB8AC3E}">
        <p14:creationId xmlns:p14="http://schemas.microsoft.com/office/powerpoint/2010/main" val="2530292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448AAD-FBD2-6411-DDEE-E3B2B0CA4E2B}"/>
              </a:ext>
            </a:extLst>
          </p:cNvPr>
          <p:cNvSpPr txBox="1"/>
          <p:nvPr/>
        </p:nvSpPr>
        <p:spPr>
          <a:xfrm>
            <a:off x="731520" y="422207"/>
            <a:ext cx="964184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University of Co-operative and Management, Sagaing</a:t>
            </a:r>
          </a:p>
        </p:txBody>
      </p:sp>
      <p:sp>
        <p:nvSpPr>
          <p:cNvPr id="6" name="TextBox 5">
            <a:extLst>
              <a:ext uri="{FF2B5EF4-FFF2-40B4-BE49-F238E27FC236}">
                <a16:creationId xmlns:a16="http://schemas.microsoft.com/office/drawing/2014/main" id="{C0042B63-D043-1D77-A821-D79CE0077F3B}"/>
              </a:ext>
            </a:extLst>
          </p:cNvPr>
          <p:cNvSpPr txBox="1"/>
          <p:nvPr/>
        </p:nvSpPr>
        <p:spPr>
          <a:xfrm>
            <a:off x="538480" y="5399895"/>
            <a:ext cx="11907520" cy="684803"/>
          </a:xfrm>
          <a:prstGeom prst="rect">
            <a:avLst/>
          </a:prstGeom>
          <a:noFill/>
        </p:spPr>
        <p:txBody>
          <a:bodyPr wrap="square">
            <a:spAutoFit/>
          </a:bodyPr>
          <a:lstStyle/>
          <a:p>
            <a:pPr algn="ctr">
              <a:lnSpc>
                <a:spcPct val="150000"/>
              </a:lnSpc>
            </a:pPr>
            <a:r>
              <a:rPr lang="en-US" sz="2800" dirty="0">
                <a:latin typeface="Pyidaungsu" panose="020B0502040204020203" pitchFamily="34" charset="0"/>
                <a:cs typeface="Pyidaungsu" panose="020B0502040204020203" pitchFamily="34" charset="0"/>
              </a:rPr>
              <a:t>MAR Program</a:t>
            </a:r>
          </a:p>
        </p:txBody>
      </p:sp>
      <p:pic>
        <p:nvPicPr>
          <p:cNvPr id="5122" name="Picture 2" descr="Home Page - University of Co-Operative and Management, Sagaing">
            <a:extLst>
              <a:ext uri="{FF2B5EF4-FFF2-40B4-BE49-F238E27FC236}">
                <a16:creationId xmlns:a16="http://schemas.microsoft.com/office/drawing/2014/main" id="{D94F2842-8D80-9E84-326F-50BCA8A3DD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2137939"/>
            <a:ext cx="1790700" cy="2582122"/>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စာရင်းအင်း ပညာ - UCMS">
            <a:extLst>
              <a:ext uri="{FF2B5EF4-FFF2-40B4-BE49-F238E27FC236}">
                <a16:creationId xmlns:a16="http://schemas.microsoft.com/office/drawing/2014/main" id="{A8146F1C-0FE3-BC80-BC8B-09A5668286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4025" y="2229227"/>
            <a:ext cx="2209165" cy="2846690"/>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ပင်မ - UCMS">
            <a:extLst>
              <a:ext uri="{FF2B5EF4-FFF2-40B4-BE49-F238E27FC236}">
                <a16:creationId xmlns:a16="http://schemas.microsoft.com/office/drawing/2014/main" id="{5DFB9C34-A731-2AFB-EE6A-80554F2DB0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9361" y="975360"/>
            <a:ext cx="6654800" cy="4100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0406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D2549D-79B4-2DCC-AB92-95DEEDF0BBF7}"/>
              </a:ext>
            </a:extLst>
          </p:cNvPr>
          <p:cNvSpPr txBox="1"/>
          <p:nvPr/>
        </p:nvSpPr>
        <p:spPr>
          <a:xfrm>
            <a:off x="187960" y="805379"/>
            <a:ext cx="11511280" cy="5032147"/>
          </a:xfrm>
          <a:prstGeom prst="rect">
            <a:avLst/>
          </a:prstGeom>
          <a:noFill/>
        </p:spPr>
        <p:txBody>
          <a:bodyPr wrap="square">
            <a:spAutoFit/>
          </a:bodyPr>
          <a:lstStyle/>
          <a:p>
            <a:pPr algn="just">
              <a:lnSpc>
                <a:spcPct val="150000"/>
              </a:lnSpc>
            </a:pPr>
            <a:r>
              <a:rPr lang="en-US" sz="2400" b="1" dirty="0">
                <a:latin typeface="Pyidaungsu" panose="020B0502040204020203" pitchFamily="34" charset="0"/>
                <a:cs typeface="Pyidaungsu" panose="020B0502040204020203" pitchFamily="34" charset="0"/>
              </a:rPr>
              <a:t>3. MOTIVATION IN RESEARCH </a:t>
            </a:r>
          </a:p>
          <a:p>
            <a:pPr algn="just">
              <a:lnSpc>
                <a:spcPct val="150000"/>
              </a:lnSpc>
            </a:pPr>
            <a:r>
              <a:rPr lang="en-US" sz="2400" dirty="0">
                <a:latin typeface="Pyidaungsu" panose="020B0502040204020203" pitchFamily="34" charset="0"/>
                <a:cs typeface="Pyidaungsu" panose="020B0502040204020203" pitchFamily="34" charset="0"/>
              </a:rPr>
              <a:t>What makes people to undertake research? </a:t>
            </a:r>
          </a:p>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This is a question of fundamental importance. </a:t>
            </a:r>
          </a:p>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The possible motives for doing research may be either one or more of the following:</a:t>
            </a:r>
          </a:p>
          <a:p>
            <a:pPr marL="914400" indent="-284163" algn="just">
              <a:lnSpc>
                <a:spcPct val="150000"/>
              </a:lnSpc>
            </a:pPr>
            <a:r>
              <a:rPr lang="en-US" sz="2400" dirty="0">
                <a:latin typeface="Pyidaungsu" panose="020B0502040204020203" pitchFamily="34" charset="0"/>
                <a:cs typeface="Pyidaungsu" panose="020B0502040204020203" pitchFamily="34" charset="0"/>
              </a:rPr>
              <a:t>1. Desire to get a research degree along with its consequential benefits; </a:t>
            </a:r>
          </a:p>
          <a:p>
            <a:pPr marL="914400" indent="-284163" algn="just">
              <a:lnSpc>
                <a:spcPct val="150000"/>
              </a:lnSpc>
            </a:pPr>
            <a:r>
              <a:rPr lang="en-US" sz="2400" dirty="0">
                <a:latin typeface="Pyidaungsu" panose="020B0502040204020203" pitchFamily="34" charset="0"/>
                <a:cs typeface="Pyidaungsu" panose="020B0502040204020203" pitchFamily="34" charset="0"/>
              </a:rPr>
              <a:t>2. Desire to face the challenge in solving the unsolved problems, i.e., concern over practical problems initiates research; </a:t>
            </a:r>
          </a:p>
          <a:p>
            <a:pPr marL="914400" indent="-284163" algn="just">
              <a:lnSpc>
                <a:spcPct val="150000"/>
              </a:lnSpc>
            </a:pPr>
            <a:r>
              <a:rPr lang="en-US" sz="2400" dirty="0">
                <a:latin typeface="Pyidaungsu" panose="020B0502040204020203" pitchFamily="34" charset="0"/>
                <a:cs typeface="Pyidaungsu" panose="020B0502040204020203" pitchFamily="34" charset="0"/>
              </a:rPr>
              <a:t>3. Desire to get intellectual joy of doing some creative work; </a:t>
            </a:r>
          </a:p>
          <a:p>
            <a:pPr marL="914400" indent="-284163" algn="just">
              <a:lnSpc>
                <a:spcPct val="150000"/>
              </a:lnSpc>
            </a:pPr>
            <a:r>
              <a:rPr lang="en-US" sz="2400" dirty="0">
                <a:latin typeface="Pyidaungsu" panose="020B0502040204020203" pitchFamily="34" charset="0"/>
                <a:cs typeface="Pyidaungsu" panose="020B0502040204020203" pitchFamily="34" charset="0"/>
              </a:rPr>
              <a:t>4. Desire to be of service to society; 5. Desire to get respectability</a:t>
            </a:r>
          </a:p>
        </p:txBody>
      </p:sp>
    </p:spTree>
    <p:extLst>
      <p:ext uri="{BB962C8B-B14F-4D97-AF65-F5344CB8AC3E}">
        <p14:creationId xmlns:p14="http://schemas.microsoft.com/office/powerpoint/2010/main" val="774834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81F776-AC59-A9F8-493B-028FF6E70FED}"/>
              </a:ext>
            </a:extLst>
          </p:cNvPr>
          <p:cNvSpPr txBox="1"/>
          <p:nvPr/>
        </p:nvSpPr>
        <p:spPr>
          <a:xfrm>
            <a:off x="182880" y="612844"/>
            <a:ext cx="11003280" cy="3370153"/>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However, this is not an exhaustive list of factors motivating people to undertake research studies. </a:t>
            </a:r>
          </a:p>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Many more factors such as directives of government, employment conditions, curiosity about new things, desire to understand causal relationships, social thinking and awakening, and the like may as well motivate (or at times compel) people to perform research operations.</a:t>
            </a:r>
          </a:p>
        </p:txBody>
      </p:sp>
    </p:spTree>
    <p:extLst>
      <p:ext uri="{BB962C8B-B14F-4D97-AF65-F5344CB8AC3E}">
        <p14:creationId xmlns:p14="http://schemas.microsoft.com/office/powerpoint/2010/main" val="179097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ypes of Research - Physiopedia">
            <a:extLst>
              <a:ext uri="{FF2B5EF4-FFF2-40B4-BE49-F238E27FC236}">
                <a16:creationId xmlns:a16="http://schemas.microsoft.com/office/drawing/2014/main" id="{0B172303-C634-8088-A0E3-33FA6F9F10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6738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15A9CA-3410-2F25-8E19-64C48FABFC68}"/>
              </a:ext>
            </a:extLst>
          </p:cNvPr>
          <p:cNvSpPr txBox="1"/>
          <p:nvPr/>
        </p:nvSpPr>
        <p:spPr>
          <a:xfrm>
            <a:off x="477520" y="727058"/>
            <a:ext cx="11511280" cy="3924151"/>
          </a:xfrm>
          <a:prstGeom prst="rect">
            <a:avLst/>
          </a:prstGeom>
          <a:noFill/>
        </p:spPr>
        <p:txBody>
          <a:bodyPr wrap="square">
            <a:spAutoFit/>
          </a:bodyPr>
          <a:lstStyle/>
          <a:p>
            <a:pPr marL="0" marR="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4. Types of Research: </a:t>
            </a:r>
            <a:endParaRPr lang="en-US" sz="2400" dirty="0">
              <a:effectLst/>
              <a:latin typeface="Pyidaungsu" panose="020B0502040204020203" pitchFamily="34" charset="0"/>
              <a:ea typeface="Calibri" panose="020F0502020204030204" pitchFamily="34" charset="0"/>
              <a:cs typeface="Pyidaungsu" panose="020B0502040204020203" pitchFamily="34" charset="0"/>
            </a:endParaRPr>
          </a:p>
          <a:p>
            <a:pPr marL="457200" marR="0" indent="-457200" algn="just">
              <a:lnSpc>
                <a:spcPct val="150000"/>
              </a:lnSpc>
              <a:spcBef>
                <a:spcPts val="0"/>
              </a:spcBef>
              <a:spcAft>
                <a:spcPts val="0"/>
              </a:spcAft>
              <a:buAutoNum type="arabicPeriod"/>
            </a:pPr>
            <a:r>
              <a:rPr lang="en-US" sz="2400" b="1" dirty="0">
                <a:effectLst/>
                <a:latin typeface="Pyidaungsu" panose="020B0502040204020203" pitchFamily="34" charset="0"/>
                <a:ea typeface="Calibri" panose="020F0502020204030204" pitchFamily="34" charset="0"/>
                <a:cs typeface="Pyidaungsu" panose="020B0502040204020203" pitchFamily="34" charset="0"/>
              </a:rPr>
              <a:t>Descriptive Versus Analytical:</a:t>
            </a:r>
            <a:r>
              <a:rPr lang="en-US" sz="2400" dirty="0">
                <a:effectLst/>
                <a:latin typeface="Pyidaungsu" panose="020B0502040204020203" pitchFamily="34" charset="0"/>
                <a:ea typeface="Calibri" panose="020F0502020204030204" pitchFamily="34" charset="0"/>
                <a:cs typeface="Pyidaungsu" panose="020B0502040204020203" pitchFamily="34" charset="0"/>
              </a:rPr>
              <a:t>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Descriptive research consists of surveys and fact-finding enquiries of different types.</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The main objective of descriptive research is describing the state of affairs as it prevails at the time of study.</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 In the Analytical research, the researcher has to use the already available facts or information, and </a:t>
            </a:r>
            <a:r>
              <a:rPr lang="en-US" sz="2400" dirty="0" err="1">
                <a:effectLst/>
                <a:latin typeface="Pyidaungsu" panose="020B0502040204020203" pitchFamily="34" charset="0"/>
                <a:ea typeface="Calibri" panose="020F0502020204030204" pitchFamily="34" charset="0"/>
                <a:cs typeface="Pyidaungsu" panose="020B0502040204020203" pitchFamily="34" charset="0"/>
              </a:rPr>
              <a:t>analyse</a:t>
            </a:r>
            <a:r>
              <a:rPr lang="en-US" sz="2400" dirty="0">
                <a:effectLst/>
                <a:latin typeface="Pyidaungsu" panose="020B0502040204020203" pitchFamily="34" charset="0"/>
                <a:ea typeface="Calibri" panose="020F0502020204030204" pitchFamily="34" charset="0"/>
                <a:cs typeface="Pyidaungsu" panose="020B0502040204020203" pitchFamily="34" charset="0"/>
              </a:rPr>
              <a:t> them to make a critical evaluation of the subject. </a:t>
            </a:r>
          </a:p>
        </p:txBody>
      </p:sp>
    </p:spTree>
    <p:extLst>
      <p:ext uri="{BB962C8B-B14F-4D97-AF65-F5344CB8AC3E}">
        <p14:creationId xmlns:p14="http://schemas.microsoft.com/office/powerpoint/2010/main" val="948135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1FC9999-5111-FC3E-BF76-AE1056B980FA}"/>
              </a:ext>
            </a:extLst>
          </p:cNvPr>
          <p:cNvSpPr txBox="1"/>
          <p:nvPr/>
        </p:nvSpPr>
        <p:spPr>
          <a:xfrm>
            <a:off x="365760" y="731607"/>
            <a:ext cx="11267440" cy="4478149"/>
          </a:xfrm>
          <a:prstGeom prst="rect">
            <a:avLst/>
          </a:prstGeom>
          <a:noFill/>
        </p:spPr>
        <p:txBody>
          <a:bodyPr wrap="square">
            <a:spAutoFit/>
          </a:bodyPr>
          <a:lstStyle/>
          <a:p>
            <a:pPr marL="0" marR="0" indent="45720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2. Applied Versus Fundamental:</a:t>
            </a:r>
            <a:r>
              <a:rPr lang="en-US" sz="2400" dirty="0">
                <a:effectLst/>
                <a:latin typeface="Pyidaungsu" panose="020B0502040204020203" pitchFamily="34" charset="0"/>
                <a:ea typeface="Calibri" panose="020F0502020204030204" pitchFamily="34" charset="0"/>
                <a:cs typeface="Pyidaungsu" panose="020B0502040204020203" pitchFamily="34" charset="0"/>
              </a:rPr>
              <a:t>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Research can also be applied or fundamental in nature. An attempt to find a solution to an immediate problem encountered by a firm, an industry, a business </a:t>
            </a:r>
            <a:r>
              <a:rPr lang="en-US" sz="2400" dirty="0" err="1">
                <a:effectLst/>
                <a:latin typeface="Pyidaungsu" panose="020B0502040204020203" pitchFamily="34" charset="0"/>
                <a:ea typeface="Calibri" panose="020F0502020204030204" pitchFamily="34" charset="0"/>
                <a:cs typeface="Pyidaungsu" panose="020B0502040204020203" pitchFamily="34" charset="0"/>
              </a:rPr>
              <a:t>organisation</a:t>
            </a:r>
            <a:r>
              <a:rPr lang="en-US" sz="2400" dirty="0">
                <a:effectLst/>
                <a:latin typeface="Pyidaungsu" panose="020B0502040204020203" pitchFamily="34" charset="0"/>
                <a:ea typeface="Calibri" panose="020F0502020204030204" pitchFamily="34" charset="0"/>
                <a:cs typeface="Pyidaungsu" panose="020B0502040204020203" pitchFamily="34" charset="0"/>
              </a:rPr>
              <a:t>, or the society is known as applied research.</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 The objective of applied research is to find a solution to some pressing practical problem.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Fundamental research mainly concerns generalizations and formulation of a theory. </a:t>
            </a:r>
          </a:p>
        </p:txBody>
      </p:sp>
    </p:spTree>
    <p:extLst>
      <p:ext uri="{BB962C8B-B14F-4D97-AF65-F5344CB8AC3E}">
        <p14:creationId xmlns:p14="http://schemas.microsoft.com/office/powerpoint/2010/main" val="982960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061E8C-8228-2A93-D17E-94C3CDB61246}"/>
              </a:ext>
            </a:extLst>
          </p:cNvPr>
          <p:cNvSpPr txBox="1"/>
          <p:nvPr/>
        </p:nvSpPr>
        <p:spPr>
          <a:xfrm>
            <a:off x="487680" y="843367"/>
            <a:ext cx="11440160" cy="3924151"/>
          </a:xfrm>
          <a:prstGeom prst="rect">
            <a:avLst/>
          </a:prstGeom>
          <a:noFill/>
        </p:spPr>
        <p:txBody>
          <a:bodyPr wrap="square">
            <a:spAutoFit/>
          </a:bodyPr>
          <a:lstStyle/>
          <a:p>
            <a:pPr marL="0" marR="0" indent="45720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3. Quantitative Versus Qualitative:</a:t>
            </a:r>
            <a:r>
              <a:rPr lang="en-US" sz="2400" dirty="0">
                <a:effectLst/>
                <a:latin typeface="Pyidaungsu" panose="020B0502040204020203" pitchFamily="34" charset="0"/>
                <a:ea typeface="Calibri" panose="020F0502020204030204" pitchFamily="34" charset="0"/>
                <a:cs typeface="Pyidaungsu" panose="020B0502040204020203" pitchFamily="34" charset="0"/>
              </a:rPr>
              <a:t>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Quantitative research relates to aspects that can be quantified or can be expressed in terms of quantity.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It involves the measurement of quantity or amount. Various available statistical and econometric methods are adopted for analysis in such research.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Qualitative research is concerned with qualitative phenomena, or more specifically, the aspects related to or involving quality or kind. </a:t>
            </a:r>
          </a:p>
        </p:txBody>
      </p:sp>
    </p:spTree>
    <p:extLst>
      <p:ext uri="{BB962C8B-B14F-4D97-AF65-F5344CB8AC3E}">
        <p14:creationId xmlns:p14="http://schemas.microsoft.com/office/powerpoint/2010/main" val="3901983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6427CB-3CB6-F81F-A17C-89CD12FDD81F}"/>
              </a:ext>
            </a:extLst>
          </p:cNvPr>
          <p:cNvSpPr txBox="1"/>
          <p:nvPr/>
        </p:nvSpPr>
        <p:spPr>
          <a:xfrm>
            <a:off x="299720" y="656999"/>
            <a:ext cx="11592560" cy="5586145"/>
          </a:xfrm>
          <a:prstGeom prst="rect">
            <a:avLst/>
          </a:prstGeom>
          <a:noFill/>
        </p:spPr>
        <p:txBody>
          <a:bodyPr wrap="square">
            <a:spAutoFit/>
          </a:bodyPr>
          <a:lstStyle/>
          <a:p>
            <a:pPr marL="0" marR="0" indent="45720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4. Conceptual Versus Empirical:</a:t>
            </a:r>
            <a:r>
              <a:rPr lang="en-US" sz="2400" dirty="0">
                <a:effectLst/>
                <a:latin typeface="Pyidaungsu" panose="020B0502040204020203" pitchFamily="34" charset="0"/>
                <a:ea typeface="Calibri" panose="020F0502020204030204" pitchFamily="34" charset="0"/>
                <a:cs typeface="Pyidaungsu" panose="020B0502040204020203" pitchFamily="34" charset="0"/>
              </a:rPr>
              <a:t>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The research related to some abstract idea or theory is known as Conceptual Research.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Generally, philosophers and thinkers use it for developing new concepts or for reinterpreting the existing ones.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Empirical Research, on the other hand, exclusively relies on the observation or experience with hardly any regard for theory and system. </a:t>
            </a:r>
          </a:p>
          <a:p>
            <a:pPr marL="342900" marR="0" indent="-34290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Such research is data based, which often comes up with conclusions that can be verified through experiments or observation. </a:t>
            </a:r>
          </a:p>
          <a:p>
            <a:pPr marL="0" marR="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 </a:t>
            </a:r>
            <a:endParaRPr lang="en-US" sz="2400" dirty="0">
              <a:effectLst/>
              <a:latin typeface="Pyidaungsu" panose="020B0502040204020203" pitchFamily="34" charset="0"/>
              <a:ea typeface="Calibri" panose="020F0502020204030204" pitchFamily="34" charset="0"/>
              <a:cs typeface="Pyidaungsu" panose="020B0502040204020203" pitchFamily="34" charset="0"/>
            </a:endParaRPr>
          </a:p>
        </p:txBody>
      </p:sp>
    </p:spTree>
    <p:extLst>
      <p:ext uri="{BB962C8B-B14F-4D97-AF65-F5344CB8AC3E}">
        <p14:creationId xmlns:p14="http://schemas.microsoft.com/office/powerpoint/2010/main" val="849588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219AD2-5BFC-8D1F-65A7-D1158B2B4ED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90576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How To Write A Thank You Note In Five Easy Steps">
            <a:extLst>
              <a:ext uri="{FF2B5EF4-FFF2-40B4-BE49-F238E27FC236}">
                <a16:creationId xmlns:a16="http://schemas.microsoft.com/office/drawing/2014/main" id="{BC2A3FDA-6F67-AFFF-8625-A3512A98E4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101600"/>
            <a:ext cx="11623040" cy="6482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3673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7735A7-150A-9220-436F-BAE4A91AC044}"/>
              </a:ext>
            </a:extLst>
          </p:cNvPr>
          <p:cNvPicPr>
            <a:picLocks noChangeAspect="1"/>
          </p:cNvPicPr>
          <p:nvPr/>
        </p:nvPicPr>
        <p:blipFill>
          <a:blip r:embed="rId2"/>
          <a:stretch>
            <a:fillRect/>
          </a:stretch>
        </p:blipFill>
        <p:spPr>
          <a:xfrm>
            <a:off x="71120" y="81280"/>
            <a:ext cx="12120880" cy="6776720"/>
          </a:xfrm>
          <a:prstGeom prst="rect">
            <a:avLst/>
          </a:prstGeom>
        </p:spPr>
      </p:pic>
    </p:spTree>
    <p:extLst>
      <p:ext uri="{BB962C8B-B14F-4D97-AF65-F5344CB8AC3E}">
        <p14:creationId xmlns:p14="http://schemas.microsoft.com/office/powerpoint/2010/main" val="2986104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ACBE1D7-63DA-D96C-83D9-9F90543F0D88}"/>
              </a:ext>
            </a:extLst>
          </p:cNvPr>
          <p:cNvSpPr txBox="1"/>
          <p:nvPr/>
        </p:nvSpPr>
        <p:spPr>
          <a:xfrm>
            <a:off x="3606800" y="4770120"/>
            <a:ext cx="5791200" cy="1200329"/>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Dr. Chaw </a:t>
            </a:r>
            <a:r>
              <a:rPr lang="en-US" b="1" dirty="0" err="1">
                <a:latin typeface="Times New Roman" panose="02020603050405020304" pitchFamily="18" charset="0"/>
                <a:cs typeface="Times New Roman" panose="02020603050405020304" pitchFamily="18" charset="0"/>
              </a:rPr>
              <a:t>Ei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Ei</a:t>
            </a:r>
            <a:r>
              <a:rPr lang="en-US" b="1" dirty="0">
                <a:latin typeface="Times New Roman" panose="02020603050405020304" pitchFamily="18" charset="0"/>
                <a:cs typeface="Times New Roman" panose="02020603050405020304" pitchFamily="18" charset="0"/>
              </a:rPr>
              <a:t> Tun</a:t>
            </a:r>
          </a:p>
          <a:p>
            <a:pPr algn="ctr"/>
            <a:r>
              <a:rPr lang="en-US" b="1" dirty="0">
                <a:latin typeface="Times New Roman" panose="02020603050405020304" pitchFamily="18" charset="0"/>
                <a:cs typeface="Times New Roman" panose="02020603050405020304" pitchFamily="18" charset="0"/>
              </a:rPr>
              <a:t> Professor</a:t>
            </a:r>
          </a:p>
          <a:p>
            <a:pPr algn="ctr"/>
            <a:r>
              <a:rPr lang="en-US" b="1" dirty="0">
                <a:latin typeface="Times New Roman" panose="02020603050405020304" pitchFamily="18" charset="0"/>
                <a:cs typeface="Times New Roman" panose="02020603050405020304" pitchFamily="18" charset="0"/>
              </a:rPr>
              <a:t>Department of Statistics</a:t>
            </a:r>
          </a:p>
          <a:p>
            <a:pPr algn="ctr"/>
            <a:r>
              <a:rPr lang="en-US" b="1" dirty="0">
                <a:latin typeface="Times New Roman" panose="02020603050405020304" pitchFamily="18" charset="0"/>
                <a:cs typeface="Times New Roman" panose="02020603050405020304" pitchFamily="18" charset="0"/>
              </a:rPr>
              <a:t>University of Co-operative and Management, Sagaing</a:t>
            </a:r>
          </a:p>
        </p:txBody>
      </p:sp>
      <p:sp>
        <p:nvSpPr>
          <p:cNvPr id="3" name="Title 1">
            <a:extLst>
              <a:ext uri="{FF2B5EF4-FFF2-40B4-BE49-F238E27FC236}">
                <a16:creationId xmlns:a16="http://schemas.microsoft.com/office/drawing/2014/main" id="{28DC98A6-0D10-9807-574D-7DCB140F1B8C}"/>
              </a:ext>
            </a:extLst>
          </p:cNvPr>
          <p:cNvSpPr txBox="1">
            <a:spLocks/>
          </p:cNvSpPr>
          <p:nvPr/>
        </p:nvSpPr>
        <p:spPr>
          <a:xfrm>
            <a:off x="213360" y="1304111"/>
            <a:ext cx="11978640" cy="273304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200000"/>
              </a:lnSpc>
            </a:pPr>
            <a:r>
              <a:rPr lang="en-US" dirty="0">
                <a:latin typeface="Times New Roman" panose="02020603050405020304" pitchFamily="18" charset="0"/>
                <a:cs typeface="Times New Roman" panose="02020603050405020304" pitchFamily="18" charset="0"/>
              </a:rPr>
              <a:t>MAR 111   Introduction to Research Methodology</a:t>
            </a:r>
          </a:p>
        </p:txBody>
      </p:sp>
    </p:spTree>
    <p:extLst>
      <p:ext uri="{BB962C8B-B14F-4D97-AF65-F5344CB8AC3E}">
        <p14:creationId xmlns:p14="http://schemas.microsoft.com/office/powerpoint/2010/main" val="2759089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F6ACBC-AD8A-1D58-32DE-EEB41CD5063C}"/>
              </a:ext>
            </a:extLst>
          </p:cNvPr>
          <p:cNvSpPr txBox="1">
            <a:spLocks/>
          </p:cNvSpPr>
          <p:nvPr/>
        </p:nvSpPr>
        <p:spPr>
          <a:xfrm>
            <a:off x="477520" y="579117"/>
            <a:ext cx="11369040" cy="38909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en-US" sz="2400" b="1" dirty="0">
                <a:latin typeface="Pyidaungsu" panose="020B0502040204020203" pitchFamily="34" charset="0"/>
                <a:cs typeface="Pyidaungsu" panose="020B0502040204020203" pitchFamily="34" charset="0"/>
              </a:rPr>
              <a:t>Overview</a:t>
            </a:r>
          </a:p>
          <a:p>
            <a:pPr marL="514350" indent="-514350" algn="just">
              <a:lnSpc>
                <a:spcPct val="150000"/>
              </a:lnSpc>
              <a:buFont typeface="+mj-lt"/>
              <a:buAutoNum type="arabicPeriod"/>
            </a:pPr>
            <a:r>
              <a:rPr lang="en-US" sz="2400" dirty="0">
                <a:latin typeface="Pyidaungsu" panose="020B0502040204020203" pitchFamily="34" charset="0"/>
                <a:cs typeface="Pyidaungsu" panose="020B0502040204020203" pitchFamily="34" charset="0"/>
              </a:rPr>
              <a:t>Meaning of Research </a:t>
            </a:r>
          </a:p>
          <a:p>
            <a:pPr marL="514350" indent="-514350" algn="just">
              <a:lnSpc>
                <a:spcPct val="150000"/>
              </a:lnSpc>
              <a:buFont typeface="+mj-lt"/>
              <a:buAutoNum type="arabicPeriod"/>
            </a:pPr>
            <a:r>
              <a:rPr lang="en-US" sz="2400" dirty="0">
                <a:latin typeface="Pyidaungsu" panose="020B0502040204020203" pitchFamily="34" charset="0"/>
                <a:cs typeface="Pyidaungsu" panose="020B0502040204020203" pitchFamily="34" charset="0"/>
              </a:rPr>
              <a:t>Objectives of Research </a:t>
            </a:r>
          </a:p>
          <a:p>
            <a:pPr marL="514350" indent="-514350" algn="just">
              <a:lnSpc>
                <a:spcPct val="150000"/>
              </a:lnSpc>
              <a:buFont typeface="+mj-lt"/>
              <a:buAutoNum type="arabicPeriod"/>
            </a:pPr>
            <a:r>
              <a:rPr lang="en-US" sz="2400" dirty="0">
                <a:latin typeface="Pyidaungsu" panose="020B0502040204020203" pitchFamily="34" charset="0"/>
                <a:cs typeface="Pyidaungsu" panose="020B0502040204020203" pitchFamily="34" charset="0"/>
              </a:rPr>
              <a:t>Motivation in Research </a:t>
            </a:r>
          </a:p>
          <a:p>
            <a:pPr marL="514350" indent="-514350" algn="just">
              <a:lnSpc>
                <a:spcPct val="150000"/>
              </a:lnSpc>
              <a:buFont typeface="+mj-lt"/>
              <a:buAutoNum type="arabicPeriod"/>
            </a:pPr>
            <a:r>
              <a:rPr lang="en-US" sz="2400" dirty="0">
                <a:latin typeface="Pyidaungsu" panose="020B0502040204020203" pitchFamily="34" charset="0"/>
                <a:cs typeface="Pyidaungsu" panose="020B0502040204020203" pitchFamily="34" charset="0"/>
              </a:rPr>
              <a:t>Types of Research </a:t>
            </a:r>
          </a:p>
          <a:p>
            <a:pPr algn="just">
              <a:lnSpc>
                <a:spcPct val="150000"/>
              </a:lnSpc>
            </a:pPr>
            <a:endParaRPr lang="en-US" sz="2400" dirty="0">
              <a:latin typeface="Pyidaungsu" panose="020B0502040204020203" pitchFamily="34" charset="0"/>
              <a:cs typeface="Pyidaungsu" panose="020B0502040204020203" pitchFamily="34" charset="0"/>
            </a:endParaRPr>
          </a:p>
        </p:txBody>
      </p:sp>
    </p:spTree>
    <p:extLst>
      <p:ext uri="{BB962C8B-B14F-4D97-AF65-F5344CB8AC3E}">
        <p14:creationId xmlns:p14="http://schemas.microsoft.com/office/powerpoint/2010/main" val="4279042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What is research?">
            <a:extLst>
              <a:ext uri="{FF2B5EF4-FFF2-40B4-BE49-F238E27FC236}">
                <a16:creationId xmlns:a16="http://schemas.microsoft.com/office/drawing/2014/main" id="{A1D77646-C5EF-1797-FDAC-0CDD57B120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200" y="142240"/>
            <a:ext cx="11988799" cy="6644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0612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7D3FCA-4A2E-C1E6-B70E-34AF04548850}"/>
              </a:ext>
            </a:extLst>
          </p:cNvPr>
          <p:cNvSpPr txBox="1"/>
          <p:nvPr/>
        </p:nvSpPr>
        <p:spPr>
          <a:xfrm>
            <a:off x="111760" y="1040956"/>
            <a:ext cx="11765280" cy="2262158"/>
          </a:xfrm>
          <a:prstGeom prst="rect">
            <a:avLst/>
          </a:prstGeom>
          <a:noFill/>
        </p:spPr>
        <p:txBody>
          <a:bodyPr wrap="square">
            <a:spAutoFit/>
          </a:bodyPr>
          <a:lstStyle/>
          <a:p>
            <a:pPr marR="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1. Meaning of Research </a:t>
            </a:r>
          </a:p>
          <a:p>
            <a:pPr marL="285750" marR="0" indent="-28575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Research in simple terms refers to search for knowledge</a:t>
            </a:r>
          </a:p>
          <a:p>
            <a:pPr marL="285750" marR="0" indent="-285750" algn="just">
              <a:lnSpc>
                <a:spcPct val="150000"/>
              </a:lnSpc>
              <a:spcBef>
                <a:spcPts val="0"/>
              </a:spcBef>
              <a:spcAft>
                <a:spcPts val="0"/>
              </a:spcAft>
              <a:buFont typeface="Arial" panose="020B0604020202020204" pitchFamily="34" charset="0"/>
              <a:buChar char="•"/>
            </a:pPr>
            <a:r>
              <a:rPr lang="en-US" sz="2400" dirty="0">
                <a:latin typeface="Pyidaungsu" panose="020B0502040204020203" pitchFamily="34" charset="0"/>
                <a:cs typeface="Pyidaungsu" panose="020B0502040204020203" pitchFamily="34" charset="0"/>
              </a:rPr>
              <a:t>A scientific and systematic search for pertinent information on a specific topic</a:t>
            </a:r>
          </a:p>
          <a:p>
            <a:pPr marL="285750" marR="0" indent="-285750" algn="just">
              <a:lnSpc>
                <a:spcPct val="150000"/>
              </a:lnSpc>
              <a:spcBef>
                <a:spcPts val="0"/>
              </a:spcBef>
              <a:spcAft>
                <a:spcPts val="0"/>
              </a:spcAft>
              <a:buFont typeface="Arial" panose="020B0604020202020204" pitchFamily="34" charset="0"/>
              <a:buChar char="•"/>
            </a:pPr>
            <a:r>
              <a:rPr lang="en-US" sz="2400" dirty="0">
                <a:effectLst/>
                <a:latin typeface="Pyidaungsu" panose="020B0502040204020203" pitchFamily="34" charset="0"/>
                <a:ea typeface="Calibri" panose="020F0502020204030204" pitchFamily="34" charset="0"/>
                <a:cs typeface="Pyidaungsu" panose="020B0502040204020203" pitchFamily="34" charset="0"/>
              </a:rPr>
              <a:t> </a:t>
            </a:r>
            <a:r>
              <a:rPr lang="en-US" sz="2400" dirty="0">
                <a:latin typeface="Pyidaungsu" panose="020B0502040204020203" pitchFamily="34" charset="0"/>
                <a:cs typeface="Pyidaungsu" panose="020B0502040204020203" pitchFamily="34" charset="0"/>
              </a:rPr>
              <a:t>In fact, research is an art of scientific investigation</a:t>
            </a:r>
            <a:endParaRPr lang="en-US" sz="2400" dirty="0">
              <a:effectLst/>
              <a:latin typeface="Pyidaungsu" panose="020B0502040204020203" pitchFamily="34" charset="0"/>
              <a:ea typeface="Calibri" panose="020F0502020204030204" pitchFamily="34" charset="0"/>
              <a:cs typeface="Pyidaungsu" panose="020B0502040204020203" pitchFamily="34" charset="0"/>
            </a:endParaRPr>
          </a:p>
        </p:txBody>
      </p:sp>
    </p:spTree>
    <p:extLst>
      <p:ext uri="{BB962C8B-B14F-4D97-AF65-F5344CB8AC3E}">
        <p14:creationId xmlns:p14="http://schemas.microsoft.com/office/powerpoint/2010/main" val="400515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D57F1E9-2275-7991-12DC-99289A6B3DB1}"/>
              </a:ext>
            </a:extLst>
          </p:cNvPr>
          <p:cNvSpPr txBox="1"/>
          <p:nvPr/>
        </p:nvSpPr>
        <p:spPr>
          <a:xfrm>
            <a:off x="223520" y="740678"/>
            <a:ext cx="11684000" cy="5586145"/>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Research is an academic activity and as such the term should be used in a technical sense. </a:t>
            </a:r>
          </a:p>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According to Clifford Woody research comprises defining and redefining problems, formulating hypothesis or suggested solutions; collecting, </a:t>
            </a:r>
            <a:r>
              <a:rPr lang="en-US" sz="2400" dirty="0" err="1">
                <a:latin typeface="Pyidaungsu" panose="020B0502040204020203" pitchFamily="34" charset="0"/>
                <a:cs typeface="Pyidaungsu" panose="020B0502040204020203" pitchFamily="34" charset="0"/>
              </a:rPr>
              <a:t>organising</a:t>
            </a:r>
            <a:r>
              <a:rPr lang="en-US" sz="2400" dirty="0">
                <a:latin typeface="Pyidaungsu" panose="020B0502040204020203" pitchFamily="34" charset="0"/>
                <a:cs typeface="Pyidaungsu" panose="020B0502040204020203" pitchFamily="34" charset="0"/>
              </a:rPr>
              <a:t> and evaluating data; making deductions and reaching conclusions; and at last carefully testing the conclusions to determine whether they fit the formulating hypothesis.</a:t>
            </a:r>
          </a:p>
          <a:p>
            <a:pPr marL="342900" indent="-342900" algn="just">
              <a:lnSpc>
                <a:spcPct val="150000"/>
              </a:lnSpc>
              <a:buFont typeface="Arial" panose="020B0604020202020204" pitchFamily="34" charset="0"/>
              <a:buChar char="•"/>
            </a:pPr>
            <a:r>
              <a:rPr lang="en-US" sz="2400" dirty="0"/>
              <a:t>D. </a:t>
            </a:r>
            <a:r>
              <a:rPr lang="en-US" sz="2400" dirty="0" err="1"/>
              <a:t>Slesinger</a:t>
            </a:r>
            <a:r>
              <a:rPr lang="en-US" sz="2400" dirty="0"/>
              <a:t> and M. Stephenson in the Social Sciences define research as “the manipulation of things, concepts or symbols for the purpose of </a:t>
            </a:r>
            <a:r>
              <a:rPr lang="en-US" sz="2400" dirty="0" err="1"/>
              <a:t>generalising</a:t>
            </a:r>
            <a:r>
              <a:rPr lang="en-US" sz="2400" dirty="0"/>
              <a:t> to extend, correct or verify knowledge, whether that knowledge aids in construction of theory or in the practice of an art.”</a:t>
            </a:r>
            <a:endParaRPr lang="en-US" sz="2400" dirty="0">
              <a:latin typeface="Pyidaungsu" panose="020B0502040204020203" pitchFamily="34" charset="0"/>
              <a:cs typeface="Pyidaungsu" panose="020B0502040204020203" pitchFamily="34" charset="0"/>
            </a:endParaRPr>
          </a:p>
        </p:txBody>
      </p:sp>
    </p:spTree>
    <p:extLst>
      <p:ext uri="{BB962C8B-B14F-4D97-AF65-F5344CB8AC3E}">
        <p14:creationId xmlns:p14="http://schemas.microsoft.com/office/powerpoint/2010/main" val="1660672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086946-FA52-1B66-6109-4C0D989D738E}"/>
              </a:ext>
            </a:extLst>
          </p:cNvPr>
          <p:cNvSpPr txBox="1"/>
          <p:nvPr/>
        </p:nvSpPr>
        <p:spPr>
          <a:xfrm>
            <a:off x="243840" y="1121956"/>
            <a:ext cx="11704320" cy="4478149"/>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In short, the search for knowledge through objective and systematic method of finding solution to a problem is research. </a:t>
            </a:r>
          </a:p>
          <a:p>
            <a:pPr marL="342900" indent="-342900" algn="just">
              <a:lnSpc>
                <a:spcPct val="150000"/>
              </a:lnSpc>
              <a:buFont typeface="Arial" panose="020B0604020202020204" pitchFamily="34" charset="0"/>
              <a:buChar char="•"/>
            </a:pPr>
            <a:r>
              <a:rPr lang="en-US" sz="2400" dirty="0">
                <a:latin typeface="Pyidaungsu" panose="020B0502040204020203" pitchFamily="34" charset="0"/>
                <a:cs typeface="Pyidaungsu" panose="020B0502040204020203" pitchFamily="34" charset="0"/>
              </a:rPr>
              <a:t>The systematic approach concerning </a:t>
            </a:r>
            <a:r>
              <a:rPr lang="en-US" sz="2400" dirty="0" err="1">
                <a:latin typeface="Pyidaungsu" panose="020B0502040204020203" pitchFamily="34" charset="0"/>
                <a:cs typeface="Pyidaungsu" panose="020B0502040204020203" pitchFamily="34" charset="0"/>
              </a:rPr>
              <a:t>generalisation</a:t>
            </a:r>
            <a:r>
              <a:rPr lang="en-US" sz="2400" dirty="0">
                <a:latin typeface="Pyidaungsu" panose="020B0502040204020203" pitchFamily="34" charset="0"/>
                <a:cs typeface="Pyidaungsu" panose="020B0502040204020203" pitchFamily="34" charset="0"/>
              </a:rPr>
              <a:t> and the formulation of a theory is also research.</a:t>
            </a:r>
          </a:p>
          <a:p>
            <a:pPr marL="342900" indent="-342900" algn="just">
              <a:lnSpc>
                <a:spcPct val="150000"/>
              </a:lnSpc>
              <a:buFont typeface="Arial" panose="020B0604020202020204" pitchFamily="34" charset="0"/>
              <a:buChar char="•"/>
            </a:pPr>
            <a:r>
              <a:rPr lang="en-US" sz="2400" dirty="0"/>
              <a:t>‘research’ refers to the systematic method consisting of enunciating the problem, formulating a hypothesis, collecting the facts or data, </a:t>
            </a:r>
            <a:r>
              <a:rPr lang="en-US" sz="2400" dirty="0" err="1"/>
              <a:t>analysing</a:t>
            </a:r>
            <a:r>
              <a:rPr lang="en-US" sz="2400" dirty="0"/>
              <a:t> the facts and reaching certain conclusions either in the form of solutions(s) towards the concerned problem or in certain </a:t>
            </a:r>
            <a:r>
              <a:rPr lang="en-US" sz="2400" dirty="0" err="1"/>
              <a:t>generalisations</a:t>
            </a:r>
            <a:r>
              <a:rPr lang="en-US" sz="2400" dirty="0"/>
              <a:t> for some theoretical formulation.</a:t>
            </a:r>
            <a:endParaRPr lang="en-US" sz="2400" dirty="0">
              <a:latin typeface="Pyidaungsu" panose="020B0502040204020203" pitchFamily="34" charset="0"/>
              <a:cs typeface="Pyidaungsu" panose="020B0502040204020203" pitchFamily="34" charset="0"/>
            </a:endParaRPr>
          </a:p>
        </p:txBody>
      </p:sp>
    </p:spTree>
    <p:extLst>
      <p:ext uri="{BB962C8B-B14F-4D97-AF65-F5344CB8AC3E}">
        <p14:creationId xmlns:p14="http://schemas.microsoft.com/office/powerpoint/2010/main" val="909709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3586CD-42AA-B92E-8722-362D3CBB5CD5}"/>
              </a:ext>
            </a:extLst>
          </p:cNvPr>
          <p:cNvSpPr txBox="1"/>
          <p:nvPr/>
        </p:nvSpPr>
        <p:spPr>
          <a:xfrm>
            <a:off x="81280" y="176876"/>
            <a:ext cx="11958320" cy="6681124"/>
          </a:xfrm>
          <a:prstGeom prst="rect">
            <a:avLst/>
          </a:prstGeom>
          <a:noFill/>
        </p:spPr>
        <p:txBody>
          <a:bodyPr wrap="square">
            <a:spAutoFit/>
          </a:bodyPr>
          <a:lstStyle/>
          <a:p>
            <a:pPr marL="0" marR="0" algn="just">
              <a:lnSpc>
                <a:spcPct val="150000"/>
              </a:lnSpc>
              <a:spcBef>
                <a:spcPts val="0"/>
              </a:spcBef>
              <a:spcAft>
                <a:spcPts val="0"/>
              </a:spcAft>
            </a:pPr>
            <a:r>
              <a:rPr lang="en-US" sz="2400" b="1" dirty="0">
                <a:effectLst/>
                <a:latin typeface="Pyidaungsu" panose="020B0502040204020203" pitchFamily="34" charset="0"/>
                <a:ea typeface="Calibri" panose="020F0502020204030204" pitchFamily="34" charset="0"/>
                <a:cs typeface="Pyidaungsu" panose="020B0502040204020203" pitchFamily="34" charset="0"/>
              </a:rPr>
              <a:t>2. Objectives of Research </a:t>
            </a:r>
          </a:p>
          <a:p>
            <a:pPr marL="0" marR="0" indent="457200" algn="just">
              <a:lnSpc>
                <a:spcPct val="150000"/>
              </a:lnSpc>
              <a:spcBef>
                <a:spcPts val="0"/>
              </a:spcBef>
              <a:spcAft>
                <a:spcPts val="0"/>
              </a:spcAft>
            </a:pPr>
            <a:r>
              <a:rPr lang="en-US" sz="2400" dirty="0">
                <a:effectLst/>
                <a:latin typeface="Pyidaungsu" panose="020B0502040204020203" pitchFamily="34" charset="0"/>
                <a:ea typeface="Calibri" panose="020F0502020204030204" pitchFamily="34" charset="0"/>
                <a:cs typeface="Pyidaungsu" panose="020B0502040204020203" pitchFamily="34" charset="0"/>
              </a:rPr>
              <a:t>The main aim of research is to find out the truth which is hidden and has not yet been discovered. Although every research study has its own specific objectives, the research objectives may be broadly grouped as follows: </a:t>
            </a:r>
          </a:p>
          <a:p>
            <a:pPr marL="342900" marR="0" lvl="0" indent="-342900" algn="just">
              <a:lnSpc>
                <a:spcPct val="150000"/>
              </a:lnSpc>
              <a:spcBef>
                <a:spcPts val="0"/>
              </a:spcBef>
              <a:spcAft>
                <a:spcPts val="0"/>
              </a:spcAft>
              <a:buFont typeface="+mj-lt"/>
              <a:buAutoNum type="arabicPeriod"/>
            </a:pPr>
            <a:r>
              <a:rPr lang="en-US" sz="2400" dirty="0">
                <a:effectLst/>
                <a:latin typeface="Pyidaungsu" panose="020B0502040204020203" pitchFamily="34" charset="0"/>
                <a:ea typeface="Calibri" panose="020F0502020204030204" pitchFamily="34" charset="0"/>
                <a:cs typeface="Pyidaungsu" panose="020B0502040204020203" pitchFamily="34" charset="0"/>
              </a:rPr>
              <a:t>To gain familiarity with new insights into a phenomenon (i.e., formulative research studies); </a:t>
            </a:r>
          </a:p>
          <a:p>
            <a:pPr marL="342900" marR="0" lvl="0" indent="-342900" algn="just">
              <a:lnSpc>
                <a:spcPct val="150000"/>
              </a:lnSpc>
              <a:spcBef>
                <a:spcPts val="0"/>
              </a:spcBef>
              <a:spcAft>
                <a:spcPts val="0"/>
              </a:spcAft>
              <a:buFont typeface="+mj-lt"/>
              <a:buAutoNum type="arabicPeriod"/>
            </a:pPr>
            <a:r>
              <a:rPr lang="en-US" sz="2400" dirty="0">
                <a:effectLst/>
                <a:latin typeface="Pyidaungsu" panose="020B0502040204020203" pitchFamily="34" charset="0"/>
                <a:ea typeface="Calibri" panose="020F0502020204030204" pitchFamily="34" charset="0"/>
                <a:cs typeface="Pyidaungsu" panose="020B0502040204020203" pitchFamily="34" charset="0"/>
              </a:rPr>
              <a:t>To accurately portray the characteristics of a particular individual, group, or a situation (i.e., descriptive research studies); </a:t>
            </a:r>
          </a:p>
          <a:p>
            <a:pPr marL="342900" marR="0" lvl="0" indent="-342900" algn="just">
              <a:lnSpc>
                <a:spcPct val="150000"/>
              </a:lnSpc>
              <a:spcBef>
                <a:spcPts val="0"/>
              </a:spcBef>
              <a:spcAft>
                <a:spcPts val="0"/>
              </a:spcAft>
              <a:buFont typeface="+mj-lt"/>
              <a:buAutoNum type="arabicPeriod"/>
            </a:pPr>
            <a:r>
              <a:rPr lang="en-US" sz="2400" dirty="0">
                <a:effectLst/>
                <a:latin typeface="Pyidaungsu" panose="020B0502040204020203" pitchFamily="34" charset="0"/>
                <a:ea typeface="Calibri" panose="020F0502020204030204" pitchFamily="34" charset="0"/>
                <a:cs typeface="Pyidaungsu" panose="020B0502040204020203" pitchFamily="34" charset="0"/>
              </a:rPr>
              <a:t>To </a:t>
            </a:r>
            <a:r>
              <a:rPr lang="en-US" sz="2400" dirty="0" err="1">
                <a:effectLst/>
                <a:latin typeface="Pyidaungsu" panose="020B0502040204020203" pitchFamily="34" charset="0"/>
                <a:ea typeface="Calibri" panose="020F0502020204030204" pitchFamily="34" charset="0"/>
                <a:cs typeface="Pyidaungsu" panose="020B0502040204020203" pitchFamily="34" charset="0"/>
              </a:rPr>
              <a:t>analyse</a:t>
            </a:r>
            <a:r>
              <a:rPr lang="en-US" sz="2400" dirty="0">
                <a:effectLst/>
                <a:latin typeface="Pyidaungsu" panose="020B0502040204020203" pitchFamily="34" charset="0"/>
                <a:ea typeface="Calibri" panose="020F0502020204030204" pitchFamily="34" charset="0"/>
                <a:cs typeface="Pyidaungsu" panose="020B0502040204020203" pitchFamily="34" charset="0"/>
              </a:rPr>
              <a:t> the frequency with which something occurs (i.e., diagnostic research studies); and </a:t>
            </a:r>
          </a:p>
          <a:p>
            <a:pPr marL="342900" marR="0" lvl="0" indent="-342900" algn="just">
              <a:lnSpc>
                <a:spcPct val="150000"/>
              </a:lnSpc>
              <a:spcBef>
                <a:spcPts val="0"/>
              </a:spcBef>
              <a:spcAft>
                <a:spcPts val="0"/>
              </a:spcAft>
              <a:buFont typeface="+mj-lt"/>
              <a:buAutoNum type="arabicPeriod"/>
            </a:pPr>
            <a:r>
              <a:rPr lang="en-US" sz="2400" dirty="0">
                <a:effectLst/>
                <a:latin typeface="Pyidaungsu" panose="020B0502040204020203" pitchFamily="34" charset="0"/>
                <a:ea typeface="Calibri" panose="020F0502020204030204" pitchFamily="34" charset="0"/>
                <a:cs typeface="Pyidaungsu" panose="020B0502040204020203" pitchFamily="34" charset="0"/>
              </a:rPr>
              <a:t>To examine the hypothesis of a causal relationship between two variables (i.e., hypothesis testing research studies). </a:t>
            </a:r>
          </a:p>
        </p:txBody>
      </p:sp>
    </p:spTree>
    <p:extLst>
      <p:ext uri="{BB962C8B-B14F-4D97-AF65-F5344CB8AC3E}">
        <p14:creationId xmlns:p14="http://schemas.microsoft.com/office/powerpoint/2010/main" val="2611672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w to motivate people to attend your research | UXtweak">
            <a:extLst>
              <a:ext uri="{FF2B5EF4-FFF2-40B4-BE49-F238E27FC236}">
                <a16:creationId xmlns:a16="http://schemas.microsoft.com/office/drawing/2014/main" id="{E19D4908-B552-A11F-838A-018705273A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760" y="132080"/>
            <a:ext cx="11816080" cy="6725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1813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884</Words>
  <Application>Microsoft Office PowerPoint</Application>
  <PresentationFormat>Widescreen</PresentationFormat>
  <Paragraphs>57</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Pyidaungsu</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chaweieitun31@gmail.com</dc:creator>
  <cp:lastModifiedBy>chaweieitun31@gmail.com</cp:lastModifiedBy>
  <cp:revision>32</cp:revision>
  <dcterms:created xsi:type="dcterms:W3CDTF">2023-06-02T14:43:41Z</dcterms:created>
  <dcterms:modified xsi:type="dcterms:W3CDTF">2025-06-07T10:02:29Z</dcterms:modified>
</cp:coreProperties>
</file>

<file path=docProps/thumbnail.jpeg>
</file>